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70" r:id="rId2"/>
    <p:sldId id="256" r:id="rId3"/>
    <p:sldId id="257" r:id="rId4"/>
    <p:sldId id="274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2" r:id="rId17"/>
    <p:sldId id="271" r:id="rId18"/>
    <p:sldId id="269" r:id="rId19"/>
    <p:sldId id="273" r:id="rId2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5" autoAdjust="0"/>
    <p:restoredTop sz="91656" autoAdjust="0"/>
  </p:normalViewPr>
  <p:slideViewPr>
    <p:cSldViewPr>
      <p:cViewPr varScale="1">
        <p:scale>
          <a:sx n="79" d="100"/>
          <a:sy n="79" d="100"/>
        </p:scale>
        <p:origin x="15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7CA10C0-6AE4-4977-9E26-865598A348CC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147463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7464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785D6-FE01-442E-8A2B-5DCBFE203775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9E274-CA88-4D80-8C38-28ED726C4E52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DFEC4F7-2630-4830-A93D-6EB63043B63C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48CA375-66A8-452A-92ED-2A4FD3A96E15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32BE5-67A8-4CF0-B3D9-A236D2121CBA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71730-6D00-4AF7-82E4-447784638034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B0B65-4615-405F-836F-72C84D9CBD82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AA8C2-8285-4AE1-A2B4-D9EF3280B7E8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CE966-47BD-4A38-8B14-BBBA8212D83A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0F7CB2-E72E-4018-8E7F-1915D1DCEB64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5D472-5B51-47C0-8FAA-BC15C174F28F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52A51-306B-40F8-BBBE-8F262D6B73CB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endParaRPr lang="ru-RU" altLang="en-US"/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endParaRPr lang="ru-RU" altLang="en-US"/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j-lt"/>
              </a:defRPr>
            </a:lvl1pPr>
          </a:lstStyle>
          <a:p>
            <a:fld id="{AACFD478-F8DF-4004-9C20-D9F015B932CB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14643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644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&#1054;&#1083;&#1103;\&#1052;&#1086;&#1080;%20&#1076;&#1086;&#1082;&#1091;&#1084;&#1077;&#1085;&#1090;&#1099;\&#1052;&#1086;&#1103;%20&#1084;&#1091;&#1079;&#1099;&#1082;&#1072;\gimn_-_gimn_rossiiso_slovami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/>
              <a:t>Вечер, посвящённый Дню народного единства.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-2268538" y="4797425"/>
            <a:ext cx="6553201" cy="2471738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dirty="0"/>
              <a:t>		 </a:t>
            </a:r>
          </a:p>
        </p:txBody>
      </p:sp>
      <p:pic>
        <p:nvPicPr>
          <p:cNvPr id="160786" name="Picture 18" descr="PICT152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9981"/>
          <a:stretch>
            <a:fillRect/>
          </a:stretch>
        </p:blipFill>
        <p:spPr>
          <a:xfrm>
            <a:off x="4284663" y="2997200"/>
            <a:ext cx="4248150" cy="2805113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5292725" y="4797425"/>
            <a:ext cx="32781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2400" b="1"/>
              <a:t>Предполагаемый портрет Лжедмитрия </a:t>
            </a:r>
            <a:r>
              <a:rPr lang="en-US" sz="2400" b="1"/>
              <a:t>II</a:t>
            </a:r>
            <a:r>
              <a:rPr lang="ru-RU" sz="2400" b="1"/>
              <a:t>.</a:t>
            </a:r>
          </a:p>
        </p:txBody>
      </p:sp>
      <p:pic>
        <p:nvPicPr>
          <p:cNvPr id="72713" name="Picture 9" descr="Лжед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692150"/>
            <a:ext cx="2667000" cy="3743325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2714" name="Picture 10" descr="Иван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052513"/>
            <a:ext cx="3887788" cy="2752725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1403350" y="4292600"/>
            <a:ext cx="2943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/>
              <a:t>С.В.Иванов</a:t>
            </a:r>
          </a:p>
          <a:p>
            <a:pPr algn="ctr"/>
            <a:r>
              <a:rPr lang="ru-RU" sz="2400" b="1"/>
              <a:t> «Смутное время»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05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/>
              <a:t>Междинастическое правление в период Смутного времени.</a:t>
            </a:r>
          </a:p>
        </p:txBody>
      </p:sp>
      <p:sp>
        <p:nvSpPr>
          <p:cNvPr id="79906" name="Rectangle 34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4530725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/>
              <a:t>Борис Годунов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/>
              <a:t>1598-1605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1800" b="1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/>
              <a:t>Фёдор Годунов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/>
              <a:t>1605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1800" b="1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/>
              <a:t>Лжедмитрий </a:t>
            </a:r>
            <a:r>
              <a:rPr lang="en-US" sz="1800" b="1"/>
              <a:t>I</a:t>
            </a:r>
            <a:endParaRPr lang="ru-RU" sz="1800" b="1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/>
              <a:t>1605-1606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1800" b="1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/>
              <a:t>Василий Шуйский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/>
              <a:t>1606-1610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1800" b="1">
              <a:solidFill>
                <a:schemeClr val="tx2"/>
              </a:solidFill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solidFill>
                  <a:schemeClr val="tx2"/>
                </a:solidFill>
              </a:rPr>
              <a:t>Семибоярщина:</a:t>
            </a:r>
            <a:r>
              <a:rPr lang="ru-RU" sz="1800" b="1"/>
              <a:t> Мстиславский, Воротынский, Трубецкой, Голицын, Лыков, Романов, Шереметев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/>
              <a:t>1610-1613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 b="1"/>
          </a:p>
        </p:txBody>
      </p:sp>
      <p:sp>
        <p:nvSpPr>
          <p:cNvPr id="79912" name="AutoShape 40"/>
          <p:cNvSpPr>
            <a:spLocks noChangeArrowheads="1"/>
          </p:cNvSpPr>
          <p:nvPr/>
        </p:nvSpPr>
        <p:spPr bwMode="auto">
          <a:xfrm flipH="1">
            <a:off x="4427538" y="2420938"/>
            <a:ext cx="360362" cy="2159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913" name="AutoShape 41"/>
          <p:cNvSpPr>
            <a:spLocks noChangeArrowheads="1"/>
          </p:cNvSpPr>
          <p:nvPr/>
        </p:nvSpPr>
        <p:spPr bwMode="auto">
          <a:xfrm>
            <a:off x="4427538" y="3284538"/>
            <a:ext cx="360362" cy="21748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914" name="AutoShape 42"/>
          <p:cNvSpPr>
            <a:spLocks noChangeArrowheads="1"/>
          </p:cNvSpPr>
          <p:nvPr/>
        </p:nvSpPr>
        <p:spPr bwMode="auto">
          <a:xfrm>
            <a:off x="4427538" y="4076700"/>
            <a:ext cx="360362" cy="2159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915" name="AutoShape 43"/>
          <p:cNvSpPr>
            <a:spLocks noChangeArrowheads="1"/>
          </p:cNvSpPr>
          <p:nvPr/>
        </p:nvSpPr>
        <p:spPr bwMode="auto">
          <a:xfrm>
            <a:off x="4427538" y="4868863"/>
            <a:ext cx="431800" cy="2889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1116013" y="4365625"/>
            <a:ext cx="72215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ru-RU" sz="2400" b="1" u="sng"/>
              <a:t>Павел Чистяков</a:t>
            </a:r>
            <a:r>
              <a:rPr lang="ru-RU" sz="2400" b="1"/>
              <a:t> </a:t>
            </a:r>
          </a:p>
          <a:p>
            <a:pPr eaLnBrk="1" hangingPunct="1"/>
            <a:r>
              <a:rPr lang="ru-RU" sz="2400" b="1"/>
              <a:t>«Патриарх Гермоген отказывает полякам подписать грамоту»</a:t>
            </a:r>
          </a:p>
        </p:txBody>
      </p:sp>
      <p:pic>
        <p:nvPicPr>
          <p:cNvPr id="93197" name="Picture 13" descr="Патриар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836613"/>
            <a:ext cx="3951287" cy="3160712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10" name="Picture 6" descr="Пожарский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765175"/>
            <a:ext cx="2859087" cy="3384550"/>
          </a:xfrm>
          <a:noFill/>
          <a:ln w="38100" cmpd="dbl">
            <a:solidFill>
              <a:srgbClr val="000000"/>
            </a:solidFill>
          </a:ln>
        </p:spPr>
      </p:pic>
      <p:sp>
        <p:nvSpPr>
          <p:cNvPr id="149511" name="Text Box 7"/>
          <p:cNvSpPr txBox="1">
            <a:spLocks noChangeArrowheads="1"/>
          </p:cNvSpPr>
          <p:nvPr/>
        </p:nvSpPr>
        <p:spPr bwMode="auto">
          <a:xfrm>
            <a:off x="611188" y="4724400"/>
            <a:ext cx="31892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/>
              <a:t>Д.М.Пожарский</a:t>
            </a:r>
          </a:p>
          <a:p>
            <a:pPr algn="ctr"/>
            <a:r>
              <a:rPr lang="ru-RU" sz="2400" b="1"/>
              <a:t>1578-1642</a:t>
            </a:r>
          </a:p>
        </p:txBody>
      </p:sp>
      <p:sp>
        <p:nvSpPr>
          <p:cNvPr id="149512" name="Text Box 8"/>
          <p:cNvSpPr txBox="1">
            <a:spLocks noChangeArrowheads="1"/>
          </p:cNvSpPr>
          <p:nvPr/>
        </p:nvSpPr>
        <p:spPr bwMode="auto">
          <a:xfrm>
            <a:off x="4356100" y="981075"/>
            <a:ext cx="4351338" cy="401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/>
              <a:t>Горит, пылает, стонет Русь</a:t>
            </a:r>
          </a:p>
          <a:p>
            <a:endParaRPr lang="ru-RU" sz="2400" b="1"/>
          </a:p>
          <a:p>
            <a:r>
              <a:rPr lang="ru-RU" sz="2400" b="1"/>
              <a:t>Под игом польских банд.</a:t>
            </a:r>
          </a:p>
          <a:p>
            <a:endParaRPr lang="ru-RU" sz="2400" b="1"/>
          </a:p>
          <a:p>
            <a:r>
              <a:rPr lang="ru-RU" sz="2400" b="1"/>
              <a:t>В Кремле враги:</a:t>
            </a:r>
          </a:p>
          <a:p>
            <a:r>
              <a:rPr lang="ru-RU" sz="2400" b="1"/>
              <a:t>	 полковник Струсь-</a:t>
            </a:r>
          </a:p>
          <a:p>
            <a:endParaRPr lang="ru-RU" sz="2400" b="1"/>
          </a:p>
          <a:p>
            <a:r>
              <a:rPr lang="ru-RU" sz="2400" b="1"/>
              <a:t>Кремлёвский комендант.</a:t>
            </a:r>
          </a:p>
          <a:p>
            <a:endParaRPr lang="ru-RU" sz="2400" b="1"/>
          </a:p>
          <a:p>
            <a:r>
              <a:rPr lang="ru-RU" sz="2400" b="1"/>
              <a:t>	</a:t>
            </a:r>
            <a:r>
              <a:rPr lang="ru-RU" b="1"/>
              <a:t>Н.П.Кончаловская,</a:t>
            </a:r>
          </a:p>
          <a:p>
            <a:r>
              <a:rPr lang="ru-RU" b="1"/>
              <a:t>	«Наша древняя столица»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9" name="Text Box 7"/>
          <p:cNvSpPr txBox="1">
            <a:spLocks noChangeArrowheads="1"/>
          </p:cNvSpPr>
          <p:nvPr/>
        </p:nvSpPr>
        <p:spPr bwMode="auto">
          <a:xfrm>
            <a:off x="468313" y="5805488"/>
            <a:ext cx="4176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u="sng"/>
              <a:t>К.Маковский</a:t>
            </a:r>
            <a:r>
              <a:rPr lang="ru-RU" b="1"/>
              <a:t> «Воззвание Минина»</a:t>
            </a:r>
          </a:p>
        </p:txBody>
      </p:sp>
      <p:sp>
        <p:nvSpPr>
          <p:cNvPr id="151560" name="Text Box 8"/>
          <p:cNvSpPr txBox="1">
            <a:spLocks noChangeArrowheads="1"/>
          </p:cNvSpPr>
          <p:nvPr/>
        </p:nvSpPr>
        <p:spPr bwMode="auto">
          <a:xfrm>
            <a:off x="4572000" y="1196975"/>
            <a:ext cx="4367213" cy="383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/>
              <a:t>Ужели враг непобедим?</a:t>
            </a:r>
          </a:p>
          <a:p>
            <a:endParaRPr lang="ru-RU" sz="2400" b="1"/>
          </a:p>
          <a:p>
            <a:r>
              <a:rPr lang="ru-RU" sz="2400" b="1"/>
              <a:t>Ужели землю отдадим?</a:t>
            </a:r>
          </a:p>
          <a:p>
            <a:endParaRPr lang="ru-RU" sz="2400" b="1"/>
          </a:p>
          <a:p>
            <a:r>
              <a:rPr lang="ru-RU" sz="2400" b="1"/>
              <a:t>Нет! За собой народ ведя,</a:t>
            </a:r>
          </a:p>
          <a:p>
            <a:endParaRPr lang="ru-RU" sz="2400" b="1"/>
          </a:p>
          <a:p>
            <a:r>
              <a:rPr lang="ru-RU" sz="2400" b="1"/>
              <a:t>Пойдём мы жизни не щадя!</a:t>
            </a:r>
          </a:p>
          <a:p>
            <a:endParaRPr lang="ru-RU" sz="2400" b="1"/>
          </a:p>
          <a:p>
            <a:r>
              <a:rPr lang="ru-RU"/>
              <a:t>	Н.П.Кончаловская,</a:t>
            </a:r>
          </a:p>
          <a:p>
            <a:r>
              <a:rPr lang="ru-RU"/>
              <a:t>	«Наша древняя столица»</a:t>
            </a:r>
          </a:p>
          <a:p>
            <a:endParaRPr lang="ru-RU"/>
          </a:p>
        </p:txBody>
      </p:sp>
      <p:pic>
        <p:nvPicPr>
          <p:cNvPr id="151570" name="Picture 18" descr="Маковск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33375"/>
            <a:ext cx="4054475" cy="5256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7" name="Text Box 7"/>
          <p:cNvSpPr txBox="1">
            <a:spLocks noChangeArrowheads="1"/>
          </p:cNvSpPr>
          <p:nvPr/>
        </p:nvSpPr>
        <p:spPr bwMode="auto">
          <a:xfrm>
            <a:off x="2627313" y="5157788"/>
            <a:ext cx="36337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	М.И.Скотти,</a:t>
            </a:r>
          </a:p>
          <a:p>
            <a:r>
              <a:rPr lang="ru-RU" sz="2400" b="1"/>
              <a:t> «Минин и Пожарский»</a:t>
            </a:r>
          </a:p>
        </p:txBody>
      </p:sp>
      <p:pic>
        <p:nvPicPr>
          <p:cNvPr id="153615" name="Picture 15" descr="Скот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765175"/>
            <a:ext cx="6192838" cy="3968750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7" name="Text Box 7"/>
          <p:cNvSpPr txBox="1">
            <a:spLocks noChangeArrowheads="1"/>
          </p:cNvSpPr>
          <p:nvPr/>
        </p:nvSpPr>
        <p:spPr bwMode="auto">
          <a:xfrm>
            <a:off x="923925" y="4627563"/>
            <a:ext cx="7620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 u="sng"/>
              <a:t>А.Д.Кившенко</a:t>
            </a:r>
            <a:r>
              <a:rPr lang="ru-RU" sz="2000" b="1"/>
              <a:t> «Избрание Михаила Фёдоровича Романова:</a:t>
            </a:r>
          </a:p>
          <a:p>
            <a:pPr algn="ctr"/>
            <a:r>
              <a:rPr lang="ru-RU" sz="2000" b="1"/>
              <a:t>Послы московские умоляют его в Троицком соборе</a:t>
            </a:r>
          </a:p>
          <a:p>
            <a:pPr algn="ctr"/>
            <a:r>
              <a:rPr lang="ru-RU" sz="2000" b="1"/>
              <a:t>Ипатьевского монастыря принять корону»</a:t>
            </a:r>
          </a:p>
        </p:txBody>
      </p:sp>
      <p:pic>
        <p:nvPicPr>
          <p:cNvPr id="168969" name="Picture 9" descr="Кившенко И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1700213"/>
            <a:ext cx="3240087" cy="2251075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7" name="Picture 9" descr="Глинка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404813"/>
            <a:ext cx="2519363" cy="2952750"/>
          </a:xfrm>
          <a:noFill/>
          <a:ln/>
        </p:spPr>
      </p:pic>
      <p:pic>
        <p:nvPicPr>
          <p:cNvPr id="165898" name="Picture 10" descr="Памятник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364163" y="476250"/>
            <a:ext cx="2449512" cy="2879725"/>
          </a:xfrm>
          <a:noFill/>
          <a:ln/>
        </p:spPr>
      </p:pic>
      <p:pic>
        <p:nvPicPr>
          <p:cNvPr id="165899" name="Picture 11" descr="Сцена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4643438" y="4292600"/>
            <a:ext cx="2016125" cy="1270000"/>
          </a:xfrm>
          <a:noFill/>
          <a:ln/>
        </p:spPr>
      </p:pic>
      <p:pic>
        <p:nvPicPr>
          <p:cNvPr id="165900" name="Picture 12" descr="Сусанин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2411413" y="4292600"/>
            <a:ext cx="1989137" cy="1276350"/>
          </a:xfrm>
          <a:noFill/>
          <a:ln/>
        </p:spPr>
      </p:pic>
      <p:sp>
        <p:nvSpPr>
          <p:cNvPr id="165901" name="Text Box 13"/>
          <p:cNvSpPr txBox="1">
            <a:spLocks noChangeArrowheads="1"/>
          </p:cNvSpPr>
          <p:nvPr/>
        </p:nvSpPr>
        <p:spPr bwMode="auto">
          <a:xfrm>
            <a:off x="1403350" y="3500438"/>
            <a:ext cx="1462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М.И.Глинка</a:t>
            </a:r>
          </a:p>
        </p:txBody>
      </p:sp>
      <p:sp>
        <p:nvSpPr>
          <p:cNvPr id="165902" name="Text Box 14"/>
          <p:cNvSpPr txBox="1">
            <a:spLocks noChangeArrowheads="1"/>
          </p:cNvSpPr>
          <p:nvPr/>
        </p:nvSpPr>
        <p:spPr bwMode="auto">
          <a:xfrm>
            <a:off x="5219700" y="3573463"/>
            <a:ext cx="2644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/>
              <a:t>Памятник Сусанину в</a:t>
            </a:r>
          </a:p>
          <a:p>
            <a:pPr algn="ctr"/>
            <a:r>
              <a:rPr lang="ru-RU" b="1"/>
              <a:t>Костроме</a:t>
            </a:r>
          </a:p>
        </p:txBody>
      </p:sp>
      <p:sp>
        <p:nvSpPr>
          <p:cNvPr id="165903" name="Text Box 15"/>
          <p:cNvSpPr txBox="1">
            <a:spLocks noChangeArrowheads="1"/>
          </p:cNvSpPr>
          <p:nvPr/>
        </p:nvSpPr>
        <p:spPr bwMode="auto">
          <a:xfrm>
            <a:off x="2555875" y="5661025"/>
            <a:ext cx="3989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Сцены из оперы «Иван Сусанин»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4402138" cy="3079750"/>
          </a:xfrm>
        </p:spPr>
        <p:txBody>
          <a:bodyPr/>
          <a:lstStyle/>
          <a:p>
            <a:r>
              <a:rPr lang="ru-RU" sz="2400" b="1"/>
              <a:t>Добрый памятник поставлен </a:t>
            </a:r>
            <a:br>
              <a:rPr lang="ru-RU" sz="2400" b="1"/>
            </a:br>
            <a:br>
              <a:rPr lang="ru-RU" sz="2400" b="1"/>
            </a:br>
            <a:r>
              <a:rPr lang="ru-RU" sz="2400" b="1"/>
              <a:t>Двум героям всей страной</a:t>
            </a:r>
            <a:br>
              <a:rPr lang="ru-RU" sz="2400" b="1"/>
            </a:br>
            <a:br>
              <a:rPr lang="ru-RU" sz="2400" b="1"/>
            </a:br>
            <a:r>
              <a:rPr lang="ru-RU" sz="2400" b="1"/>
              <a:t>В знак того, что был избавлен</a:t>
            </a:r>
            <a:br>
              <a:rPr lang="ru-RU" sz="2400" b="1"/>
            </a:br>
            <a:br>
              <a:rPr lang="ru-RU" sz="2400" b="1"/>
            </a:br>
            <a:r>
              <a:rPr lang="ru-RU" sz="2400" b="1"/>
              <a:t>От бесчестья край родной.</a:t>
            </a:r>
            <a:br>
              <a:rPr lang="ru-RU" sz="2400" b="1"/>
            </a:br>
            <a:endParaRPr lang="ru-RU" sz="2400" b="1"/>
          </a:p>
        </p:txBody>
      </p:sp>
      <p:sp>
        <p:nvSpPr>
          <p:cNvPr id="156679" name="Text Box 7"/>
          <p:cNvSpPr txBox="1">
            <a:spLocks noChangeArrowheads="1"/>
          </p:cNvSpPr>
          <p:nvPr/>
        </p:nvSpPr>
        <p:spPr bwMode="auto">
          <a:xfrm>
            <a:off x="5272088" y="52482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56680" name="Text Box 8"/>
          <p:cNvSpPr txBox="1">
            <a:spLocks noChangeArrowheads="1"/>
          </p:cNvSpPr>
          <p:nvPr/>
        </p:nvSpPr>
        <p:spPr bwMode="auto">
          <a:xfrm>
            <a:off x="4716463" y="5084763"/>
            <a:ext cx="39687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b="1"/>
          </a:p>
          <a:p>
            <a:r>
              <a:rPr lang="ru-RU" b="1"/>
              <a:t>Памятник Минину и Пожарскому </a:t>
            </a:r>
          </a:p>
          <a:p>
            <a:r>
              <a:rPr lang="ru-RU" b="1"/>
              <a:t>в Нижнем Новгороде.</a:t>
            </a:r>
          </a:p>
        </p:txBody>
      </p:sp>
      <p:pic>
        <p:nvPicPr>
          <p:cNvPr id="156682" name="Picture 10" descr="Памятник в 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2492375"/>
            <a:ext cx="295275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/>
              <a:t>	Мы горды тем, что Нижний Новгород стал мощным стержнем, который не позволил сломить волю народа в его готовности сохранить свою самобытность и культуру. Именно нижегородцы явились той силой, которая объединила разрозненные русские земли под знамя спасения родного Отечества!</a:t>
            </a:r>
          </a:p>
        </p:txBody>
      </p:sp>
      <p:pic>
        <p:nvPicPr>
          <p:cNvPr id="171014" name="Picture 6" descr="открытк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4292600"/>
            <a:ext cx="2376488" cy="1689100"/>
          </a:xfrm>
          <a:noFill/>
          <a:ln w="57150" cmpd="thickThin">
            <a:solidFill>
              <a:srgbClr val="000000"/>
            </a:solidFill>
          </a:ln>
        </p:spPr>
      </p:pic>
      <p:sp>
        <p:nvSpPr>
          <p:cNvPr id="171015" name="Text Box 7"/>
          <p:cNvSpPr txBox="1">
            <a:spLocks noChangeArrowheads="1"/>
          </p:cNvSpPr>
          <p:nvPr/>
        </p:nvSpPr>
        <p:spPr bwMode="auto">
          <a:xfrm>
            <a:off x="4787900" y="5373688"/>
            <a:ext cx="38941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4000" b="1">
                <a:solidFill>
                  <a:schemeClr val="tx2"/>
                </a:solidFill>
              </a:rPr>
              <a:t>С праздником!</a:t>
            </a:r>
          </a:p>
        </p:txBody>
      </p:sp>
      <p:pic>
        <p:nvPicPr>
          <p:cNvPr id="171026" name="Picture 18" descr="Воззвание ки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3213100"/>
            <a:ext cx="2357438" cy="1663700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71027" name="Picture 19" descr="Скотт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420938"/>
            <a:ext cx="2376488" cy="1660525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Grp="1" noChangeArrowheads="1"/>
          </p:cNvSpPr>
          <p:nvPr>
            <p:ph type="title"/>
          </p:nvPr>
        </p:nvSpPr>
        <p:spPr>
          <a:xfrm>
            <a:off x="539750" y="620713"/>
            <a:ext cx="4032250" cy="5256212"/>
          </a:xfrm>
        </p:spPr>
        <p:txBody>
          <a:bodyPr/>
          <a:lstStyle/>
          <a:p>
            <a:br>
              <a:rPr lang="en-US" sz="2000" b="1"/>
            </a:br>
            <a:r>
              <a:rPr lang="ru-RU" sz="2800" b="1"/>
              <a:t>Добрый памятник поставлен </a:t>
            </a:r>
            <a:br>
              <a:rPr lang="en-US" sz="2800" b="1"/>
            </a:br>
            <a:br>
              <a:rPr lang="ru-RU" sz="2800" b="1"/>
            </a:br>
            <a:r>
              <a:rPr lang="ru-RU" sz="2800" b="1"/>
              <a:t>Двум героям всей страной </a:t>
            </a:r>
            <a:br>
              <a:rPr lang="ru-RU" sz="2800" b="1"/>
            </a:br>
            <a:br>
              <a:rPr lang="en-US" sz="2800" b="1"/>
            </a:br>
            <a:r>
              <a:rPr lang="ru-RU" sz="2800" b="1"/>
              <a:t>В знак того, то был избавлен </a:t>
            </a:r>
            <a:br>
              <a:rPr lang="en-US" sz="2800" b="1"/>
            </a:br>
            <a:br>
              <a:rPr lang="ru-RU" sz="2800" b="1"/>
            </a:br>
            <a:r>
              <a:rPr lang="ru-RU" sz="2800" b="1"/>
              <a:t>От бесчестья край родной.</a:t>
            </a:r>
            <a:br>
              <a:rPr lang="en-US" sz="2400" b="1"/>
            </a:br>
            <a:r>
              <a:rPr lang="ru-RU" sz="2400" b="1"/>
              <a:t>	</a:t>
            </a:r>
            <a:br>
              <a:rPr lang="ru-RU" sz="2400" b="1"/>
            </a:br>
            <a:r>
              <a:rPr lang="ru-RU" sz="2400" b="1"/>
              <a:t>	</a:t>
            </a:r>
            <a:endParaRPr lang="ru-RU" sz="1800" b="1">
              <a:solidFill>
                <a:schemeClr val="tx1"/>
              </a:solidFill>
            </a:endParaRPr>
          </a:p>
        </p:txBody>
      </p:sp>
      <p:pic>
        <p:nvPicPr>
          <p:cNvPr id="2068" name="Picture 20" descr="Минин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2461"/>
          <a:stretch>
            <a:fillRect/>
          </a:stretch>
        </p:blipFill>
        <p:spPr>
          <a:xfrm>
            <a:off x="4572000" y="692150"/>
            <a:ext cx="3954463" cy="5113338"/>
          </a:xfrm>
          <a:noFill/>
          <a:ln w="76200" cmpd="tri">
            <a:solidFill>
              <a:srgbClr val="00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/>
              <a:t>4 ноября в России отмечается государственный праздник – День народного единства.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565400"/>
            <a:ext cx="8229600" cy="40322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/>
              <a:t>Праздник отмечается в соответствии с Федеральным законом РФ №200 – ФЗ «О днях воинской славы (Победных днях) России» от 29.12.2004 года. Он учреждён в честь событий 1612 года, когда народное ополчение под предводительством Кузьмы Минина и Дмитрия Пожарского штурмом взяло Китай-город, освободило Москву от польских интервентов, что способствовало окончанию Смуты.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302" name="Picture 6" descr="Флаг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971550" y="1268413"/>
            <a:ext cx="3600450" cy="2400300"/>
          </a:xfrm>
          <a:noFill/>
          <a:ln w="12700">
            <a:solidFill>
              <a:srgbClr val="000000"/>
            </a:solidFill>
          </a:ln>
        </p:spPr>
      </p:pic>
      <p:pic>
        <p:nvPicPr>
          <p:cNvPr id="183303" name="Picture 7" descr="Гер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1268413"/>
            <a:ext cx="3141662" cy="3816350"/>
          </a:xfrm>
          <a:prstGeom prst="rect">
            <a:avLst/>
          </a:prstGeom>
          <a:noFill/>
        </p:spPr>
      </p:pic>
      <p:sp>
        <p:nvSpPr>
          <p:cNvPr id="183304" name="Text Box 8"/>
          <p:cNvSpPr txBox="1">
            <a:spLocks noChangeArrowheads="1"/>
          </p:cNvSpPr>
          <p:nvPr/>
        </p:nvSpPr>
        <p:spPr bwMode="auto">
          <a:xfrm>
            <a:off x="1042988" y="3933825"/>
            <a:ext cx="33115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Флаг Российской Федерации</a:t>
            </a:r>
          </a:p>
        </p:txBody>
      </p:sp>
      <p:sp>
        <p:nvSpPr>
          <p:cNvPr id="183305" name="Text Box 9"/>
          <p:cNvSpPr txBox="1">
            <a:spLocks noChangeArrowheads="1"/>
          </p:cNvSpPr>
          <p:nvPr/>
        </p:nvSpPr>
        <p:spPr bwMode="auto">
          <a:xfrm>
            <a:off x="5508625" y="5300663"/>
            <a:ext cx="2470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/>
              <a:t>Гимн России</a:t>
            </a:r>
          </a:p>
        </p:txBody>
      </p:sp>
      <p:pic>
        <p:nvPicPr>
          <p:cNvPr id="183306" name="gimn_-_gimn_rossiiso_slovam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55650" y="404813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33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330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/>
              <a:t>Одной из причин  Смутного времени было прекращение династии Рюриковичей.</a:t>
            </a:r>
          </a:p>
        </p:txBody>
      </p:sp>
      <p:pic>
        <p:nvPicPr>
          <p:cNvPr id="56329" name="Picture 9" descr="Дмитрий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79838" y="2924175"/>
            <a:ext cx="2016125" cy="1814513"/>
          </a:xfrm>
          <a:noFill/>
          <a:ln/>
        </p:spPr>
      </p:pic>
      <p:pic>
        <p:nvPicPr>
          <p:cNvPr id="56330" name="Picture 10" descr="Иван Грозн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636838"/>
            <a:ext cx="2663825" cy="2232025"/>
          </a:xfrm>
          <a:prstGeom prst="rect">
            <a:avLst/>
          </a:prstGeom>
          <a:noFill/>
        </p:spPr>
      </p:pic>
      <p:pic>
        <p:nvPicPr>
          <p:cNvPr id="56331" name="Picture 11" descr="Фёдо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2636838"/>
            <a:ext cx="2087563" cy="2232025"/>
          </a:xfrm>
          <a:prstGeom prst="rect">
            <a:avLst/>
          </a:prstGeom>
          <a:noFill/>
        </p:spPr>
      </p:pic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539750" y="5300663"/>
            <a:ext cx="7200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539750" y="5013325"/>
            <a:ext cx="259238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1400" b="1">
                <a:latin typeface="Tahoma" pitchFamily="34" charset="0"/>
              </a:rPr>
              <a:t>И.Е.Репин «Иван Грозный и сын его Иван 16 ноября 1581 года».</a:t>
            </a:r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3276600" y="4941888"/>
            <a:ext cx="3240088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1400" b="1">
                <a:latin typeface="Tahoma" pitchFamily="34" charset="0"/>
              </a:rPr>
              <a:t>И.Глазунов «Царевич Дмитрий». Царевич погиб в Угличе в 1591 года в результате несчастного случая или с санкции Бориса Годунова.</a:t>
            </a: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6516688" y="5013325"/>
            <a:ext cx="2376487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ru-RU" sz="1400" b="1">
                <a:latin typeface="Tahoma" pitchFamily="34" charset="0"/>
              </a:rPr>
              <a:t>Тихий и богобоязненный царь Фёдор умер бездетным в 1598 году.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8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0" y="1341438"/>
            <a:ext cx="4040188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b="1"/>
              <a:t>Достиг я высшей власти;</a:t>
            </a:r>
          </a:p>
          <a:p>
            <a:pPr>
              <a:buFont typeface="Wingdings" pitchFamily="2" charset="2"/>
              <a:buNone/>
            </a:pPr>
            <a:r>
              <a:rPr lang="ru-RU" sz="2400" b="1"/>
              <a:t>Шестой уж год я царствую спокойно.</a:t>
            </a:r>
          </a:p>
          <a:p>
            <a:pPr>
              <a:buFont typeface="Wingdings" pitchFamily="2" charset="2"/>
              <a:buNone/>
            </a:pPr>
            <a:r>
              <a:rPr lang="ru-RU" sz="2400" b="1"/>
              <a:t>Но счастья нет моей душе…</a:t>
            </a:r>
          </a:p>
          <a:p>
            <a:pPr>
              <a:buFont typeface="Wingdings" pitchFamily="2" charset="2"/>
              <a:buNone/>
            </a:pPr>
            <a:endParaRPr lang="ru-RU" sz="2400" b="1"/>
          </a:p>
          <a:p>
            <a:pPr>
              <a:buFont typeface="Wingdings" pitchFamily="2" charset="2"/>
              <a:buNone/>
            </a:pPr>
            <a:r>
              <a:rPr lang="ru-RU" sz="1800" b="1"/>
              <a:t>	А.С.Пушкин, трагедия «Борис Годунов»</a:t>
            </a:r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1042988" y="5516563"/>
            <a:ext cx="2592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/>
              <a:t>Борис Годунов</a:t>
            </a:r>
          </a:p>
        </p:txBody>
      </p:sp>
      <p:pic>
        <p:nvPicPr>
          <p:cNvPr id="61452" name="Picture 12" descr="Годун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549275"/>
            <a:ext cx="3556000" cy="4635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1166813" y="5321300"/>
            <a:ext cx="6718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ru-RU"/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808038" y="5753100"/>
            <a:ext cx="570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ru-RU"/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1908175" y="5300663"/>
            <a:ext cx="566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ru-RU" sz="2400" b="1"/>
              <a:t>Григорий Отрепьев – Лжедмитрий</a:t>
            </a:r>
            <a:r>
              <a:rPr lang="en-US" sz="2400" b="1"/>
              <a:t> I</a:t>
            </a:r>
            <a:r>
              <a:rPr lang="ru-RU" sz="2400" b="1"/>
              <a:t>.</a:t>
            </a:r>
          </a:p>
        </p:txBody>
      </p:sp>
      <p:pic>
        <p:nvPicPr>
          <p:cNvPr id="66570" name="Picture 10" descr="Лжедм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620713"/>
            <a:ext cx="4105275" cy="4105275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827088" y="2205038"/>
            <a:ext cx="2808287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ru-RU" sz="2400" b="1" u="sng"/>
              <a:t>Константин Маковский</a:t>
            </a:r>
          </a:p>
          <a:p>
            <a:pPr eaLnBrk="1" hangingPunct="1"/>
            <a:r>
              <a:rPr lang="ru-RU" sz="2400" b="1"/>
              <a:t> </a:t>
            </a:r>
          </a:p>
          <a:p>
            <a:pPr eaLnBrk="1" hangingPunct="1"/>
            <a:r>
              <a:rPr lang="ru-RU" sz="2400" b="1"/>
              <a:t>«Агенты Дмитрия Самозванца </a:t>
            </a:r>
          </a:p>
          <a:p>
            <a:pPr eaLnBrk="1" hangingPunct="1"/>
            <a:r>
              <a:rPr lang="ru-RU" sz="2400" b="1"/>
              <a:t>убивают сына Бориса Годунова»</a:t>
            </a:r>
          </a:p>
        </p:txBody>
      </p:sp>
      <p:pic>
        <p:nvPicPr>
          <p:cNvPr id="68616" name="Picture 8" descr="Аген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333375"/>
            <a:ext cx="4276725" cy="575945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1042988" y="5373688"/>
            <a:ext cx="21526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 sz="2400" b="1"/>
              <a:t>В.И.Шуйский</a:t>
            </a:r>
          </a:p>
          <a:p>
            <a:pPr eaLnBrk="1" hangingPunct="1"/>
            <a:r>
              <a:rPr lang="ru-RU" sz="2400" b="1"/>
              <a:t>1606 – 1610 </a:t>
            </a: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3995738" y="1341438"/>
            <a:ext cx="4535487" cy="365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 sz="2400" b="1"/>
              <a:t>Собрались бояре как-то раз,</a:t>
            </a:r>
          </a:p>
          <a:p>
            <a:pPr eaLnBrk="1" hangingPunct="1"/>
            <a:endParaRPr lang="ru-RU" sz="2400" b="1"/>
          </a:p>
          <a:p>
            <a:pPr eaLnBrk="1" hangingPunct="1"/>
            <a:r>
              <a:rPr lang="ru-RU" sz="2400" b="1"/>
              <a:t>За беседой посидели час,</a:t>
            </a:r>
          </a:p>
          <a:p>
            <a:pPr eaLnBrk="1" hangingPunct="1"/>
            <a:endParaRPr lang="ru-RU" sz="2400" b="1"/>
          </a:p>
          <a:p>
            <a:pPr eaLnBrk="1" hangingPunct="1"/>
            <a:r>
              <a:rPr lang="ru-RU" sz="2400" b="1"/>
              <a:t>Меж собою тайно говоря,-</a:t>
            </a:r>
          </a:p>
          <a:p>
            <a:pPr eaLnBrk="1" hangingPunct="1"/>
            <a:endParaRPr lang="ru-RU" sz="2400" b="1"/>
          </a:p>
          <a:p>
            <a:pPr eaLnBrk="1" hangingPunct="1"/>
            <a:r>
              <a:rPr lang="ru-RU" sz="2400" b="1"/>
              <a:t>Выбрали боярского царя.</a:t>
            </a:r>
          </a:p>
          <a:p>
            <a:pPr eaLnBrk="1" hangingPunct="1"/>
            <a:endParaRPr lang="ru-RU" sz="2400" b="1"/>
          </a:p>
          <a:p>
            <a:pPr eaLnBrk="1" hangingPunct="1"/>
            <a:r>
              <a:rPr lang="ru-RU" sz="2400" b="1"/>
              <a:t>	</a:t>
            </a:r>
            <a:r>
              <a:rPr lang="ru-RU" b="1"/>
              <a:t>Н.П.Кончаловская,</a:t>
            </a:r>
          </a:p>
          <a:p>
            <a:pPr eaLnBrk="1" hangingPunct="1"/>
            <a:r>
              <a:rPr lang="ru-RU" b="1"/>
              <a:t>	«Наша древняя столица».</a:t>
            </a:r>
          </a:p>
        </p:txBody>
      </p:sp>
      <p:pic>
        <p:nvPicPr>
          <p:cNvPr id="70667" name="Picture 11" descr="Шуйск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76250"/>
            <a:ext cx="3038475" cy="4729163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</TotalTime>
  <Words>544</Words>
  <Application>Microsoft Office PowerPoint</Application>
  <PresentationFormat>Экран (4:3)</PresentationFormat>
  <Paragraphs>93</Paragraphs>
  <Slides>19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Garamond</vt:lpstr>
      <vt:lpstr>Tahoma</vt:lpstr>
      <vt:lpstr>Wingdings</vt:lpstr>
      <vt:lpstr>Край</vt:lpstr>
      <vt:lpstr>Вечер, посвящённый Дню народного единства.</vt:lpstr>
      <vt:lpstr> Добрый памятник поставлен   Двум героям всей страной   В знак того, то был избавлен   От бесчестья край родной.    </vt:lpstr>
      <vt:lpstr>4 ноября в России отмечается государственный праздник – День народного единства.</vt:lpstr>
      <vt:lpstr>Презентация PowerPoint</vt:lpstr>
      <vt:lpstr>Одной из причин  Смутного времени было прекращение династии Рюриковичей.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Междинастическое правление в период Смутного времени.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Добрый памятник поставлен   Двум героям всей страной  В знак того, что был избавлен  От бесчестья край родной. </vt:lpstr>
      <vt:lpstr> Мы горды тем, что Нижний Новгород стал мощным стержнем, который не позволил сломить волю народа в его готовности сохранить свою самобытность и культуру. Именно нижегородцы явились той силой, которая объединила разрозненные русские земли под знамя спасения родного Отечества!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Добрый памятник поставлен  Двум героям всей страной  В знак того, то был избавлен  От бесчестья край родной.</dc:title>
  <dc:creator>Оля</dc:creator>
  <cp:lastModifiedBy>Настя Доброва</cp:lastModifiedBy>
  <cp:revision>20</cp:revision>
  <dcterms:created xsi:type="dcterms:W3CDTF">2007-10-29T18:17:27Z</dcterms:created>
  <dcterms:modified xsi:type="dcterms:W3CDTF">2021-10-21T15:20:50Z</dcterms:modified>
</cp:coreProperties>
</file>